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13"/>
  </p:notesMasterIdLst>
  <p:sldIdLst>
    <p:sldId id="277" r:id="rId5"/>
    <p:sldId id="283" r:id="rId6"/>
    <p:sldId id="286" r:id="rId7"/>
    <p:sldId id="285" r:id="rId8"/>
    <p:sldId id="287" r:id="rId9"/>
    <p:sldId id="288" r:id="rId10"/>
    <p:sldId id="290" r:id="rId11"/>
    <p:sldId id="289" r:id="rId12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gers Iroda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88D5"/>
    <a:srgbClr val="AD9070"/>
    <a:srgbClr val="D0B999"/>
    <a:srgbClr val="CDBA99"/>
    <a:srgbClr val="3655AB"/>
    <a:srgbClr val="2F478E"/>
    <a:srgbClr val="FE6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602" y="3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DDF04E02-B4AE-4B30-87E0-B81FE6C1BE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C7D6D46-E983-4440-BB64-D64DFB7D55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F32C59-EE42-435D-BD72-B3FF3FBADB9D}" type="datetimeFigureOut">
              <a:rPr lang="hu-HU"/>
              <a:pPr>
                <a:defRPr/>
              </a:pPr>
              <a:t>2022. 09. 06.</a:t>
            </a:fld>
            <a:endParaRPr lang="hu-HU"/>
          </a:p>
        </p:txBody>
      </p:sp>
      <p:sp>
        <p:nvSpPr>
          <p:cNvPr id="4" name="Diakép helye 3">
            <a:extLst>
              <a:ext uri="{FF2B5EF4-FFF2-40B4-BE49-F238E27FC236}">
                <a16:creationId xmlns:a16="http://schemas.microsoft.com/office/drawing/2014/main" id="{CB34E981-074E-4CBC-877E-EE35E70277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>
            <a:extLst>
              <a:ext uri="{FF2B5EF4-FFF2-40B4-BE49-F238E27FC236}">
                <a16:creationId xmlns:a16="http://schemas.microsoft.com/office/drawing/2014/main" id="{E5862DF0-B111-404C-96B9-10E7D8009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CD7780A-3091-4C71-B6F4-29912C0582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EBD89E5-4B4C-46CF-830B-F08803B8BF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77A0858-E0F3-4BFE-8021-F71650143D3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pic>
        <p:nvPicPr>
          <p:cNvPr id="4104" name="Kép 7">
            <a:extLst>
              <a:ext uri="{FF2B5EF4-FFF2-40B4-BE49-F238E27FC236}">
                <a16:creationId xmlns:a16="http://schemas.microsoft.com/office/drawing/2014/main" id="{1AA70177-E01A-4997-A662-5597E87BA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5" t="-5037" r="10263" b="-2"/>
          <a:stretch>
            <a:fillRect/>
          </a:stretch>
        </p:blipFill>
        <p:spPr bwMode="auto">
          <a:xfrm>
            <a:off x="4167188" y="1631950"/>
            <a:ext cx="21494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Kép 8">
            <a:extLst>
              <a:ext uri="{FF2B5EF4-FFF2-40B4-BE49-F238E27FC236}">
                <a16:creationId xmlns:a16="http://schemas.microsoft.com/office/drawing/2014/main" id="{B3876CE0-9E3A-4A84-A3BD-A8C85B58F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5" t="-5037" r="10263" b="-2"/>
          <a:stretch>
            <a:fillRect/>
          </a:stretch>
        </p:blipFill>
        <p:spPr bwMode="auto">
          <a:xfrm>
            <a:off x="4022725" y="5324475"/>
            <a:ext cx="21494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6">
            <a:extLst>
              <a:ext uri="{FF2B5EF4-FFF2-40B4-BE49-F238E27FC236}">
                <a16:creationId xmlns:a16="http://schemas.microsoft.com/office/drawing/2014/main" id="{E9599C0E-8909-49C7-8552-ECE43E7E31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083175"/>
            <a:ext cx="1931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3"/>
          </p:nvPr>
        </p:nvSpPr>
        <p:spPr>
          <a:xfrm>
            <a:off x="11169650" y="5703888"/>
            <a:ext cx="46038" cy="4603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839E5A56-DFB6-4C23-A16F-82AFD55C9A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170A-5E61-4597-B7F3-C3BBB3669AA4}" type="datetimeFigureOut">
              <a:rPr lang="hu-HU"/>
              <a:pPr>
                <a:defRPr/>
              </a:pPr>
              <a:t>2022. 09. 06.</a:t>
            </a:fld>
            <a:endParaRPr lang="hu-HU"/>
          </a:p>
        </p:txBody>
      </p:sp>
      <p:sp>
        <p:nvSpPr>
          <p:cNvPr id="7" name="Élőláb helye 4">
            <a:extLst>
              <a:ext uri="{FF2B5EF4-FFF2-40B4-BE49-F238E27FC236}">
                <a16:creationId xmlns:a16="http://schemas.microsoft.com/office/drawing/2014/main" id="{90B63B6D-1ED7-4ED5-A5BC-256BEAB9FB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5">
            <a:extLst>
              <a:ext uri="{FF2B5EF4-FFF2-40B4-BE49-F238E27FC236}">
                <a16:creationId xmlns:a16="http://schemas.microsoft.com/office/drawing/2014/main" id="{9EB14B97-0657-4044-BBF1-DEAF75239D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A07CD4-EAF4-4350-8BC6-9A57C310D2E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7806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D263B91-BED5-4A4C-AA5E-CA72FD34E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38A2F-C304-4138-AAA2-E16DC060AD33}" type="datetimeFigureOut">
              <a:rPr lang="hu-HU"/>
              <a:pPr>
                <a:defRPr/>
              </a:pPr>
              <a:t>2022. 09. 06.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518B9C3-EDCA-4B71-BA72-D753C54B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AE9910-B2CF-46D1-B9C1-536F7691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881D-7556-4FDF-A2C8-431405191EE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2065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46982CE-D4E5-4314-B590-932F62BEF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BC22-46CB-425F-A091-C1FA46E4D08A}" type="datetimeFigureOut">
              <a:rPr lang="hu-HU"/>
              <a:pPr>
                <a:defRPr/>
              </a:pPr>
              <a:t>2022. 09. 06.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A99EB91-7DC6-4024-952A-BFFE331E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1CF8F61-52CF-41A9-B28B-26A12189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FE3A9-E7D3-484F-A5C5-721FB748A45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1124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77278"/>
            <a:ext cx="10515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76AF6B5-2DE3-450E-B1CB-76B6DC81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FE26A-3F1B-4DCA-856D-F3F32D471C21}" type="datetimeFigureOut">
              <a:rPr lang="hu-HU"/>
              <a:pPr>
                <a:defRPr/>
              </a:pPr>
              <a:t>2022. 09. 06.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8670DA9-CBDE-4D7F-B9B9-22DE97B3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FF23C9E-1647-4CBC-A087-31A2EB0B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B32A3-4D09-49C7-B427-3C69E2C2803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8691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>
            <a:extLst>
              <a:ext uri="{FF2B5EF4-FFF2-40B4-BE49-F238E27FC236}">
                <a16:creationId xmlns:a16="http://schemas.microsoft.com/office/drawing/2014/main" id="{C8A74397-C30B-4D84-A0D4-EB336365D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5" y="2176463"/>
            <a:ext cx="1931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875895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9760208F-7DB7-4480-9076-F3B51A62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791F3-7FC3-4ED0-B888-CAD3FAAAFD04}" type="datetimeFigureOut">
              <a:rPr lang="hu-HU"/>
              <a:pPr>
                <a:defRPr/>
              </a:pPr>
              <a:t>2022. 09. 06.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F1982332-8FC2-4066-8758-723CECC78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2A532971-E30A-41AA-A527-7DF50ECF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C0E096-D29A-467D-BF7F-45029E3082A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1397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3B600332-3F67-41EE-B4E8-54130EFF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A5832-E7A7-47E6-815C-36529F265560}" type="datetimeFigureOut">
              <a:rPr lang="hu-HU"/>
              <a:pPr>
                <a:defRPr/>
              </a:pPr>
              <a:t>2022. 09. 06.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D6282790-A497-4993-9246-A16E5F363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7DF9F7B0-3E81-4294-B584-52DA7725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9BA8D-55D9-4FBF-A374-9C1515B33AC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0449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563D9BD0-07D8-47B8-B9A9-D852ECD8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44A42-4C1C-4FB1-9FE2-F4910E235E2D}" type="datetimeFigureOut">
              <a:rPr lang="hu-HU"/>
              <a:pPr>
                <a:defRPr/>
              </a:pPr>
              <a:t>2022. 09. 06.</a:t>
            </a:fld>
            <a:endParaRPr lang="hu-HU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3D88AE28-95AE-4117-A71E-C5F0531A5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81584E64-1CFC-4CB9-A7EE-7B5CC202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570BD-A313-42BB-A6B5-153B00BD81A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0414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>
            <a:extLst>
              <a:ext uri="{FF2B5EF4-FFF2-40B4-BE49-F238E27FC236}">
                <a16:creationId xmlns:a16="http://schemas.microsoft.com/office/drawing/2014/main" id="{9CC5B1FF-EBBC-4F24-9C8C-B6B9BE206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0D9B0-04AF-4B7D-8B11-53B9E1C3EAF0}" type="datetimeFigureOut">
              <a:rPr lang="hu-HU"/>
              <a:pPr>
                <a:defRPr/>
              </a:pPr>
              <a:t>2022. 09. 06.</a:t>
            </a:fld>
            <a:endParaRPr lang="hu-HU"/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36EC88F4-BFF5-4BD9-9087-3A64C1D3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20031284-3B52-48CE-805D-BECBE7B7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4CA85-1CC0-4732-8D8E-6A7829CB73D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6780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>
            <a:extLst>
              <a:ext uri="{FF2B5EF4-FFF2-40B4-BE49-F238E27FC236}">
                <a16:creationId xmlns:a16="http://schemas.microsoft.com/office/drawing/2014/main" id="{03FDD17B-7958-4BCB-9E58-042DC5D8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55EE5-0E3D-4321-B97C-94D5A94775C1}" type="datetimeFigureOut">
              <a:rPr lang="hu-HU"/>
              <a:pPr>
                <a:defRPr/>
              </a:pPr>
              <a:t>2022. 09. 06.</a:t>
            </a:fld>
            <a:endParaRPr lang="hu-HU"/>
          </a:p>
        </p:txBody>
      </p:sp>
      <p:sp>
        <p:nvSpPr>
          <p:cNvPr id="3" name="Élőláb helye 4">
            <a:extLst>
              <a:ext uri="{FF2B5EF4-FFF2-40B4-BE49-F238E27FC236}">
                <a16:creationId xmlns:a16="http://schemas.microsoft.com/office/drawing/2014/main" id="{74A532ED-32FF-4ECB-8DE4-085B3D9B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EDE8AB51-0282-401B-9781-4188B982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4A4B3-2BCC-4D7D-8AB9-C1ABB05C805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5987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AA4C6294-B480-4F00-B518-78533C34F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2591-4022-4F71-BEF5-43F698801DF5}" type="datetimeFigureOut">
              <a:rPr lang="hu-HU"/>
              <a:pPr>
                <a:defRPr/>
              </a:pPr>
              <a:t>2022. 09. 06.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87695C10-06EE-4594-BBF8-35A92E8E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C000BD52-0B70-449C-A63C-89E612EB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D20DB-B1BD-4492-A04E-94F0C7750D5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4505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ED536E95-50C5-4522-A194-F04957F03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D13E2-C3C7-4AC7-B73C-D28EFB81A85D}" type="datetimeFigureOut">
              <a:rPr lang="hu-HU"/>
              <a:pPr>
                <a:defRPr/>
              </a:pPr>
              <a:t>2022. 09. 06.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DF3746C8-E45D-4936-A7CE-11728F17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7E7CC092-A757-4F39-94D5-6069DD77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E17B3-0E70-4C68-B755-9FAEC66B743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5245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>
            <a:extLst>
              <a:ext uri="{FF2B5EF4-FFF2-40B4-BE49-F238E27FC236}">
                <a16:creationId xmlns:a16="http://schemas.microsoft.com/office/drawing/2014/main" id="{C9FC8D84-3270-412C-B8F1-7E7256E29F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Szöveg helye 2">
            <a:extLst>
              <a:ext uri="{FF2B5EF4-FFF2-40B4-BE49-F238E27FC236}">
                <a16:creationId xmlns:a16="http://schemas.microsoft.com/office/drawing/2014/main" id="{1C6E575D-2B92-4C07-8DA9-0F51E9B25B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0D9325-989B-4A7B-AC47-AF74BFEC9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04336D-D057-437B-9223-66F2184DC2BE}" type="datetimeFigureOut">
              <a:rPr lang="hu-HU"/>
              <a:pPr>
                <a:defRPr/>
              </a:pPr>
              <a:t>2022. 09. 06.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CA834B1-FDE9-4A02-A710-738F99E7E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8BE9E4D-431D-452F-A2A9-02914719B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6459B9-C172-4AE3-97E7-9B6215F3F48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5" r:id="rId2"/>
    <p:sldLayoutId id="214748383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Megosztott%20meghajt&#243;k\Projektek\Fut&#243;\E+%20PAPPUS\7.%20O3%20Training%20resources\Vide&#243;k\VID_20210713_205203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YrjJbRpMw8&amp;ab_channel=Blondy2Hajn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>
            <a:extLst>
              <a:ext uri="{FF2B5EF4-FFF2-40B4-BE49-F238E27FC236}">
                <a16:creationId xmlns:a16="http://schemas.microsoft.com/office/drawing/2014/main" id="{3FB41519-CF6C-4581-9C7A-2DEAA9E03A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altLang="hu-HU" b="1"/>
              <a:t>We are also here!</a:t>
            </a:r>
          </a:p>
        </p:txBody>
      </p:sp>
      <p:sp>
        <p:nvSpPr>
          <p:cNvPr id="5123" name="Alcím 2">
            <a:extLst>
              <a:ext uri="{FF2B5EF4-FFF2-40B4-BE49-F238E27FC236}">
                <a16:creationId xmlns:a16="http://schemas.microsoft.com/office/drawing/2014/main" id="{CE2E35D4-1C4D-4B9C-A5BF-165E15B95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9200" y="5265738"/>
            <a:ext cx="6969125" cy="1187450"/>
          </a:xfrm>
        </p:spPr>
        <p:txBody>
          <a:bodyPr/>
          <a:lstStyle/>
          <a:p>
            <a:endParaRPr lang="hu-HU" altLang="hu-HU"/>
          </a:p>
          <a:p>
            <a:r>
              <a:rPr lang="hu-HU" altLang="hu-HU"/>
              <a:t>Dr. Suhajda Éva Virág</a:t>
            </a:r>
          </a:p>
          <a:p>
            <a:r>
              <a:rPr lang="hu-HU" altLang="hu-HU"/>
              <a:t>Rogers Foundation for Person-Centred Education</a:t>
            </a:r>
          </a:p>
        </p:txBody>
      </p:sp>
      <p:pic>
        <p:nvPicPr>
          <p:cNvPr id="5124" name="Tartalom helye 2">
            <a:extLst>
              <a:ext uri="{FF2B5EF4-FFF2-40B4-BE49-F238E27FC236}">
                <a16:creationId xmlns:a16="http://schemas.microsoft.com/office/drawing/2014/main" id="{6DC3745A-2BB2-4C4D-8E9D-AFA096D2F97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5975" y="404813"/>
            <a:ext cx="3206750" cy="674687"/>
          </a:xfrm>
        </p:spPr>
      </p:pic>
      <p:sp>
        <p:nvSpPr>
          <p:cNvPr id="5125" name="Szövegdoboz 1">
            <a:extLst>
              <a:ext uri="{FF2B5EF4-FFF2-40B4-BE49-F238E27FC236}">
                <a16:creationId xmlns:a16="http://schemas.microsoft.com/office/drawing/2014/main" id="{EFBD4BCE-22F5-48BD-A80E-CF481279F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613" y="3668713"/>
            <a:ext cx="6211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600"/>
              <a:t>Re-minding of plants and nature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>
            <a:extLst>
              <a:ext uri="{FF2B5EF4-FFF2-40B4-BE49-F238E27FC236}">
                <a16:creationId xmlns:a16="http://schemas.microsoft.com/office/drawing/2014/main" id="{5BF26C87-3D10-4A05-AA4C-40276574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63" y="160338"/>
            <a:ext cx="10515600" cy="1325562"/>
          </a:xfrm>
        </p:spPr>
        <p:txBody>
          <a:bodyPr/>
          <a:lstStyle/>
          <a:p>
            <a:r>
              <a:rPr lang="hu-HU" altLang="hu-HU"/>
              <a:t>What is our picture of plants?</a:t>
            </a:r>
          </a:p>
        </p:txBody>
      </p:sp>
      <p:sp>
        <p:nvSpPr>
          <p:cNvPr id="6147" name="Tartalom helye 2">
            <a:extLst>
              <a:ext uri="{FF2B5EF4-FFF2-40B4-BE49-F238E27FC236}">
                <a16:creationId xmlns:a16="http://schemas.microsoft.com/office/drawing/2014/main" id="{D7E023AE-79E9-469C-AECD-83AB3DBE6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63" y="1606550"/>
            <a:ext cx="10515600" cy="42068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u-HU" altLang="hu-HU"/>
              <a:t>As a starter, let’s think about how are we thinking of plants. Do you think they are…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altLang="hu-HU"/>
              <a:t>…mobile or immobile?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altLang="hu-HU"/>
              <a:t>…active or inactive?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altLang="hu-HU"/>
              <a:t>…reactive on non-reactive?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altLang="hu-HU"/>
          </a:p>
          <a:p>
            <a:pPr marL="0" indent="0">
              <a:buFont typeface="Arial" panose="020B0604020202020204" pitchFamily="34" charset="0"/>
              <a:buNone/>
            </a:pPr>
            <a:r>
              <a:rPr lang="hu-HU" altLang="hu-HU"/>
              <a:t>How are plants and animals and man different?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altLang="hu-HU"/>
              <a:t>Plants can also be used as metaphors – trigger words, which brings a specific frames to mind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>
            <a:extLst>
              <a:ext uri="{FF2B5EF4-FFF2-40B4-BE49-F238E27FC236}">
                <a16:creationId xmlns:a16="http://schemas.microsoft.com/office/drawing/2014/main" id="{515B51B4-0C4A-4D1E-A1EF-091753D2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39700"/>
            <a:ext cx="10515600" cy="1325563"/>
          </a:xfrm>
        </p:spPr>
        <p:txBody>
          <a:bodyPr/>
          <a:lstStyle/>
          <a:p>
            <a:r>
              <a:rPr lang="hu-HU" altLang="hu-HU"/>
              <a:t>If you thought plants are immobile, look at this video of a moving </a:t>
            </a:r>
            <a:r>
              <a:rPr lang="hu-HU" altLang="en-US">
                <a:solidFill>
                  <a:srgbClr val="111111"/>
                </a:solidFill>
                <a:latin typeface="Roboto" pitchFamily="2" charset="0"/>
              </a:rPr>
              <a:t>Oenothera biennis:</a:t>
            </a:r>
            <a:endParaRPr lang="hu-HU" altLang="hu-HU"/>
          </a:p>
        </p:txBody>
      </p:sp>
      <p:pic>
        <p:nvPicPr>
          <p:cNvPr id="2" name="VID_20210713_205203.mp4">
            <a:hlinkClick r:id="" action="ppaction://media"/>
            <a:extLst>
              <a:ext uri="{FF2B5EF4-FFF2-40B4-BE49-F238E27FC236}">
                <a16:creationId xmlns:a16="http://schemas.microsoft.com/office/drawing/2014/main" id="{75A224B1-00F6-4614-B8CD-A5DA10F27245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813" y="1646238"/>
            <a:ext cx="8785225" cy="49768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>
            <a:extLst>
              <a:ext uri="{FF2B5EF4-FFF2-40B4-BE49-F238E27FC236}">
                <a16:creationId xmlns:a16="http://schemas.microsoft.com/office/drawing/2014/main" id="{E95EB8C0-D71C-48CC-A771-386685CF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63" y="160338"/>
            <a:ext cx="10515600" cy="1325562"/>
          </a:xfrm>
        </p:spPr>
        <p:txBody>
          <a:bodyPr/>
          <a:lstStyle/>
          <a:p>
            <a:r>
              <a:rPr lang="hu-HU" altLang="hu-HU"/>
              <a:t>If you thought plants are inactive and non-reactive, check out this video of a mimosa:</a:t>
            </a:r>
          </a:p>
        </p:txBody>
      </p:sp>
      <p:sp>
        <p:nvSpPr>
          <p:cNvPr id="8195" name="Tartalom helye 2">
            <a:extLst>
              <a:ext uri="{FF2B5EF4-FFF2-40B4-BE49-F238E27FC236}">
                <a16:creationId xmlns:a16="http://schemas.microsoft.com/office/drawing/2014/main" id="{7C152411-8D00-44F8-9DB3-0327C4C51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550" y="2281238"/>
            <a:ext cx="9205913" cy="35321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u-HU" altLang="hu-HU">
                <a:hlinkClick r:id="rId2"/>
              </a:rPr>
              <a:t>https://www.youtube.com/watch?v=0YrjJbRpMw8&amp;ab_channel=Blondy2Hajni</a:t>
            </a:r>
            <a:endParaRPr lang="hu-HU" altLang="hu-HU"/>
          </a:p>
          <a:p>
            <a:pPr marL="0" indent="0">
              <a:buFont typeface="Arial" panose="020B0604020202020204" pitchFamily="34" charset="0"/>
              <a:buNone/>
            </a:pPr>
            <a:endParaRPr lang="hu-HU" altLang="hu-HU"/>
          </a:p>
          <a:p>
            <a:pPr marL="0" indent="0">
              <a:buFont typeface="Arial" panose="020B0604020202020204" pitchFamily="34" charset="0"/>
              <a:buNone/>
            </a:pPr>
            <a:r>
              <a:rPr lang="hu-HU" altLang="hu-HU"/>
              <a:t>Plants can and do react to environmental effects!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>
            <a:extLst>
              <a:ext uri="{FF2B5EF4-FFF2-40B4-BE49-F238E27FC236}">
                <a16:creationId xmlns:a16="http://schemas.microsoft.com/office/drawing/2014/main" id="{6A10C30D-94AB-4496-9BDF-5D91E0E5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63" y="160338"/>
            <a:ext cx="10515600" cy="1325562"/>
          </a:xfrm>
        </p:spPr>
        <p:txBody>
          <a:bodyPr/>
          <a:lstStyle/>
          <a:p>
            <a:r>
              <a:rPr lang="hu-HU" altLang="hu-HU"/>
              <a:t>Our language on plants matter</a:t>
            </a:r>
          </a:p>
        </p:txBody>
      </p:sp>
      <p:sp>
        <p:nvSpPr>
          <p:cNvPr id="15363" name="Tartalom helye 2">
            <a:extLst>
              <a:ext uri="{FF2B5EF4-FFF2-40B4-BE49-F238E27FC236}">
                <a16:creationId xmlns:a16="http://schemas.microsoft.com/office/drawing/2014/main" id="{3971617C-75A4-44C1-BD22-7C15BD283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63" y="1606550"/>
            <a:ext cx="10515600" cy="4206875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hu-HU" altLang="hu-HU" dirty="0" err="1"/>
              <a:t>Language</a:t>
            </a:r>
            <a:r>
              <a:rPr lang="hu-HU" altLang="hu-HU" dirty="0"/>
              <a:t> </a:t>
            </a:r>
            <a:r>
              <a:rPr lang="hu-HU" altLang="hu-HU" dirty="0" err="1"/>
              <a:t>development</a:t>
            </a:r>
            <a:r>
              <a:rPr lang="hu-HU" altLang="hu-HU" dirty="0"/>
              <a:t> is an </a:t>
            </a:r>
            <a:r>
              <a:rPr lang="hu-HU" altLang="hu-HU" dirty="0" err="1"/>
              <a:t>embodied</a:t>
            </a:r>
            <a:r>
              <a:rPr lang="hu-HU" altLang="hu-HU" dirty="0"/>
              <a:t> </a:t>
            </a:r>
            <a:r>
              <a:rPr lang="hu-HU" altLang="hu-HU" dirty="0" err="1"/>
              <a:t>process</a:t>
            </a:r>
            <a:r>
              <a:rPr lang="hu-HU" altLang="hu-HU" dirty="0"/>
              <a:t> (</a:t>
            </a:r>
            <a:r>
              <a:rPr lang="hu-HU" altLang="hu-HU" dirty="0" err="1"/>
              <a:t>Lakoff</a:t>
            </a:r>
            <a:r>
              <a:rPr lang="hu-HU" altLang="hu-HU" dirty="0"/>
              <a:t> et </a:t>
            </a:r>
            <a:r>
              <a:rPr lang="hu-HU" altLang="hu-HU" dirty="0" err="1"/>
              <a:t>al</a:t>
            </a:r>
            <a:r>
              <a:rPr lang="hu-HU" altLang="hu-HU" dirty="0"/>
              <a:t>) -  we </a:t>
            </a:r>
            <a:r>
              <a:rPr lang="hu-HU" altLang="hu-HU" dirty="0" err="1"/>
              <a:t>formulate</a:t>
            </a:r>
            <a:r>
              <a:rPr lang="hu-HU" altLang="hu-HU" dirty="0"/>
              <a:t>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meaning</a:t>
            </a:r>
            <a:r>
              <a:rPr lang="hu-HU" altLang="hu-HU" dirty="0"/>
              <a:t> </a:t>
            </a:r>
            <a:r>
              <a:rPr lang="hu-HU" altLang="hu-HU" dirty="0" err="1"/>
              <a:t>through</a:t>
            </a:r>
            <a:r>
              <a:rPr lang="hu-HU" altLang="hu-HU" dirty="0"/>
              <a:t> </a:t>
            </a:r>
            <a:r>
              <a:rPr lang="hu-HU" altLang="hu-HU" dirty="0" err="1"/>
              <a:t>our</a:t>
            </a:r>
            <a:r>
              <a:rPr lang="hu-HU" altLang="hu-HU" dirty="0"/>
              <a:t> </a:t>
            </a:r>
            <a:r>
              <a:rPr lang="hu-HU" altLang="hu-HU" dirty="0" err="1"/>
              <a:t>bodily</a:t>
            </a:r>
            <a:r>
              <a:rPr lang="hu-HU" altLang="hu-HU" dirty="0"/>
              <a:t> (</a:t>
            </a:r>
            <a:r>
              <a:rPr lang="hu-HU" altLang="hu-HU" dirty="0" err="1"/>
              <a:t>physical</a:t>
            </a:r>
            <a:r>
              <a:rPr lang="hu-HU" altLang="hu-HU" dirty="0"/>
              <a:t>) </a:t>
            </a:r>
            <a:r>
              <a:rPr lang="hu-HU" altLang="hu-HU" dirty="0" err="1"/>
              <a:t>experiences</a:t>
            </a:r>
            <a:endParaRPr lang="hu-HU" altLang="hu-HU" dirty="0"/>
          </a:p>
          <a:p>
            <a:pPr>
              <a:buFontTx/>
              <a:buChar char="-"/>
              <a:defRPr/>
            </a:pPr>
            <a:r>
              <a:rPr lang="hu-HU" altLang="hu-HU" dirty="0" err="1"/>
              <a:t>Impersonalization</a:t>
            </a:r>
            <a:r>
              <a:rPr lang="hu-HU" altLang="hu-HU" dirty="0"/>
              <a:t> </a:t>
            </a:r>
            <a:r>
              <a:rPr lang="hu-HU" altLang="hu-HU" dirty="0" err="1"/>
              <a:t>removes</a:t>
            </a:r>
            <a:r>
              <a:rPr lang="hu-HU" altLang="hu-HU" dirty="0"/>
              <a:t> </a:t>
            </a:r>
            <a:r>
              <a:rPr lang="hu-HU" altLang="hu-HU" dirty="0" err="1"/>
              <a:t>physical</a:t>
            </a:r>
            <a:r>
              <a:rPr lang="hu-HU" altLang="hu-HU" dirty="0"/>
              <a:t> </a:t>
            </a:r>
            <a:r>
              <a:rPr lang="hu-HU" altLang="hu-HU" dirty="0" err="1"/>
              <a:t>experiences</a:t>
            </a:r>
            <a:r>
              <a:rPr lang="hu-HU" altLang="hu-HU" dirty="0"/>
              <a:t>: it shows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object</a:t>
            </a:r>
            <a:r>
              <a:rPr lang="hu-HU" altLang="hu-HU" dirty="0"/>
              <a:t> of </a:t>
            </a:r>
            <a:r>
              <a:rPr lang="hu-HU" altLang="hu-HU" dirty="0" err="1"/>
              <a:t>focus</a:t>
            </a:r>
            <a:r>
              <a:rPr lang="hu-HU" altLang="hu-HU" dirty="0"/>
              <a:t> </a:t>
            </a:r>
            <a:r>
              <a:rPr lang="hu-HU" altLang="hu-HU" dirty="0" err="1"/>
              <a:t>as</a:t>
            </a:r>
            <a:r>
              <a:rPr lang="hu-HU" altLang="hu-HU" dirty="0"/>
              <a:t> part </a:t>
            </a:r>
            <a:r>
              <a:rPr lang="hu-HU" altLang="hu-HU" dirty="0" err="1"/>
              <a:t>organizational</a:t>
            </a:r>
            <a:r>
              <a:rPr lang="hu-HU" altLang="hu-HU" dirty="0"/>
              <a:t> </a:t>
            </a:r>
            <a:r>
              <a:rPr lang="hu-HU" altLang="hu-HU" dirty="0" err="1"/>
              <a:t>structures</a:t>
            </a:r>
            <a:r>
              <a:rPr lang="hu-HU" altLang="hu-HU" dirty="0"/>
              <a:t> </a:t>
            </a:r>
            <a:r>
              <a:rPr lang="hu-HU" altLang="hu-HU" dirty="0" err="1"/>
              <a:t>or</a:t>
            </a:r>
            <a:r>
              <a:rPr lang="hu-HU" altLang="hu-HU" dirty="0"/>
              <a:t> </a:t>
            </a:r>
            <a:r>
              <a:rPr lang="hu-HU" altLang="hu-HU" dirty="0" err="1"/>
              <a:t>processes</a:t>
            </a:r>
            <a:r>
              <a:rPr lang="hu-HU" altLang="hu-HU" dirty="0"/>
              <a:t> (</a:t>
            </a:r>
            <a:r>
              <a:rPr lang="hu-HU" altLang="hu-HU" dirty="0" err="1"/>
              <a:t>Fairclough</a:t>
            </a:r>
            <a:r>
              <a:rPr lang="hu-HU" altLang="hu-HU" dirty="0"/>
              <a:t>)</a:t>
            </a:r>
          </a:p>
          <a:p>
            <a:pPr>
              <a:buFontTx/>
              <a:buChar char="-"/>
              <a:defRPr/>
            </a:pPr>
            <a:endParaRPr lang="hu-HU" altLang="hu-HU" dirty="0"/>
          </a:p>
          <a:p>
            <a:pPr lvl="1">
              <a:buFontTx/>
              <a:buChar char="-"/>
              <a:defRPr/>
            </a:pPr>
            <a:r>
              <a:rPr lang="hu-HU" altLang="hu-HU" dirty="0" err="1"/>
              <a:t>Look</a:t>
            </a:r>
            <a:r>
              <a:rPr lang="hu-HU" altLang="hu-HU" dirty="0"/>
              <a:t> </a:t>
            </a:r>
            <a:r>
              <a:rPr lang="hu-HU" altLang="hu-HU" dirty="0" err="1"/>
              <a:t>at</a:t>
            </a:r>
            <a:r>
              <a:rPr lang="hu-HU" altLang="hu-HU" dirty="0"/>
              <a:t>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examples</a:t>
            </a:r>
            <a:r>
              <a:rPr lang="hu-HU" altLang="hu-HU" dirty="0"/>
              <a:t>! </a:t>
            </a:r>
            <a:r>
              <a:rPr lang="hu-HU" altLang="hu-HU" dirty="0" err="1"/>
              <a:t>How</a:t>
            </a:r>
            <a:r>
              <a:rPr lang="hu-HU" altLang="hu-HU" dirty="0"/>
              <a:t> is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same</a:t>
            </a:r>
            <a:r>
              <a:rPr lang="hu-HU" altLang="hu-HU" dirty="0"/>
              <a:t> </a:t>
            </a:r>
            <a:r>
              <a:rPr lang="hu-HU" altLang="hu-HU" dirty="0" err="1"/>
              <a:t>plant</a:t>
            </a:r>
            <a:r>
              <a:rPr lang="hu-HU" altLang="hu-HU" dirty="0"/>
              <a:t> </a:t>
            </a:r>
            <a:r>
              <a:rPr lang="hu-HU" altLang="hu-HU" dirty="0" err="1"/>
              <a:t>descibed</a:t>
            </a:r>
            <a:r>
              <a:rPr lang="hu-HU" altLang="hu-HU" dirty="0"/>
              <a:t>? </a:t>
            </a:r>
            <a:r>
              <a:rPr lang="hu-HU" altLang="hu-HU" dirty="0" err="1"/>
              <a:t>Look</a:t>
            </a:r>
            <a:r>
              <a:rPr lang="hu-HU" altLang="hu-HU" dirty="0"/>
              <a:t> </a:t>
            </a:r>
            <a:r>
              <a:rPr lang="hu-HU" altLang="hu-HU" dirty="0" err="1"/>
              <a:t>for</a:t>
            </a:r>
            <a:r>
              <a:rPr lang="hu-HU" altLang="hu-HU" dirty="0"/>
              <a:t> </a:t>
            </a:r>
            <a:r>
              <a:rPr lang="hu-HU" altLang="hu-HU" dirty="0" err="1"/>
              <a:t>verbs</a:t>
            </a:r>
            <a:r>
              <a:rPr lang="hu-HU" altLang="hu-HU" dirty="0"/>
              <a:t>! </a:t>
            </a:r>
            <a:r>
              <a:rPr lang="hu-HU" altLang="hu-HU" dirty="0" err="1"/>
              <a:t>What</a:t>
            </a:r>
            <a:r>
              <a:rPr lang="hu-HU" altLang="hu-HU" dirty="0"/>
              <a:t>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plant</a:t>
            </a:r>
            <a:r>
              <a:rPr lang="hu-HU" altLang="hu-HU" dirty="0"/>
              <a:t> is </a:t>
            </a:r>
            <a:r>
              <a:rPr lang="hu-HU" altLang="hu-HU" dirty="0" err="1"/>
              <a:t>doing</a:t>
            </a:r>
            <a:r>
              <a:rPr lang="hu-HU" altLang="hu-HU" dirty="0"/>
              <a:t> in </a:t>
            </a:r>
            <a:r>
              <a:rPr lang="hu-HU" altLang="hu-HU" dirty="0" err="1"/>
              <a:t>each</a:t>
            </a:r>
            <a:r>
              <a:rPr lang="hu-HU" altLang="hu-HU" dirty="0"/>
              <a:t> text?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hu-HU" altLang="hu-HU" dirty="0"/>
              <a:t>(</a:t>
            </a:r>
            <a:r>
              <a:rPr lang="hu-HU" altLang="hu-HU" dirty="0" err="1"/>
              <a:t>see</a:t>
            </a:r>
            <a:r>
              <a:rPr lang="hu-HU" altLang="hu-HU" dirty="0"/>
              <a:t>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Handout</a:t>
            </a:r>
            <a:r>
              <a:rPr lang="hu-HU" altLang="hu-HU" dirty="0"/>
              <a:t> of </a:t>
            </a:r>
            <a:r>
              <a:rPr lang="hu-HU" altLang="hu-HU" dirty="0" err="1"/>
              <a:t>the</a:t>
            </a:r>
            <a:r>
              <a:rPr lang="hu-HU" altLang="hu-HU" dirty="0"/>
              <a:t> PAPPUS </a:t>
            </a:r>
            <a:r>
              <a:rPr lang="hu-HU" altLang="hu-HU" dirty="0" err="1"/>
              <a:t>Training</a:t>
            </a:r>
            <a:r>
              <a:rPr lang="hu-HU" altLang="hu-HU" dirty="0"/>
              <a:t> </a:t>
            </a:r>
            <a:r>
              <a:rPr lang="hu-HU" altLang="hu-HU" dirty="0" err="1"/>
              <a:t>Guide</a:t>
            </a:r>
            <a:r>
              <a:rPr lang="hu-HU" altLang="hu-HU" dirty="0"/>
              <a:t> </a:t>
            </a:r>
            <a:r>
              <a:rPr lang="hu-HU" altLang="hu-HU" dirty="0" err="1"/>
              <a:t>page</a:t>
            </a:r>
            <a:r>
              <a:rPr lang="hu-HU" altLang="hu-HU" dirty="0"/>
              <a:t> 74 – </a:t>
            </a:r>
            <a:r>
              <a:rPr lang="hu-HU" altLang="hu-HU" dirty="0" err="1"/>
              <a:t>Module</a:t>
            </a:r>
            <a:r>
              <a:rPr lang="hu-HU" altLang="hu-HU" dirty="0"/>
              <a:t> 6, </a:t>
            </a:r>
            <a:r>
              <a:rPr lang="hu-HU" altLang="hu-HU" dirty="0" err="1"/>
              <a:t>Activity</a:t>
            </a:r>
            <a:r>
              <a:rPr lang="hu-HU" altLang="hu-HU" dirty="0"/>
              <a:t> 1)</a:t>
            </a:r>
          </a:p>
          <a:p>
            <a:pPr lvl="1">
              <a:buFontTx/>
              <a:buChar char="-"/>
              <a:defRPr/>
            </a:pPr>
            <a:endParaRPr lang="hu-HU" altLang="hu-HU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hu-HU" altLang="hu-HU" dirty="0"/>
          </a:p>
          <a:p>
            <a:pPr>
              <a:buFontTx/>
              <a:buChar char="-"/>
              <a:defRPr/>
            </a:pPr>
            <a:endParaRPr lang="hu-HU" altLang="hu-HU" dirty="0"/>
          </a:p>
          <a:p>
            <a:pPr>
              <a:buFontTx/>
              <a:buChar char="-"/>
              <a:defRPr/>
            </a:pPr>
            <a:endParaRPr lang="hu-HU" alt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>
            <a:extLst>
              <a:ext uri="{FF2B5EF4-FFF2-40B4-BE49-F238E27FC236}">
                <a16:creationId xmlns:a16="http://schemas.microsoft.com/office/drawing/2014/main" id="{3769C6AB-BB3A-432F-9214-447E529A7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63" y="160338"/>
            <a:ext cx="10515600" cy="1325562"/>
          </a:xfrm>
        </p:spPr>
        <p:txBody>
          <a:bodyPr/>
          <a:lstStyle/>
          <a:p>
            <a:r>
              <a:rPr lang="hu-HU" altLang="hu-HU"/>
              <a:t>Re-minding</a:t>
            </a:r>
          </a:p>
        </p:txBody>
      </p:sp>
      <p:sp>
        <p:nvSpPr>
          <p:cNvPr id="15363" name="Tartalom helye 2">
            <a:extLst>
              <a:ext uri="{FF2B5EF4-FFF2-40B4-BE49-F238E27FC236}">
                <a16:creationId xmlns:a16="http://schemas.microsoft.com/office/drawing/2014/main" id="{1DD87755-015D-4083-8355-40C0ABF27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63" y="1606550"/>
            <a:ext cx="10515600" cy="4206875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en-GB" dirty="0"/>
              <a:t>„</a:t>
            </a:r>
            <a:r>
              <a:rPr lang="en-GB" i="1" dirty="0"/>
              <a:t>explicitly calling attention to the erasure of an important area of life in a particular text or discourse demanding that it be brought back into consideration</a:t>
            </a:r>
            <a:r>
              <a:rPr lang="en-GB" dirty="0"/>
              <a:t>” (</a:t>
            </a:r>
            <a:r>
              <a:rPr lang="en-GB" dirty="0" err="1"/>
              <a:t>Stibbe</a:t>
            </a:r>
            <a:r>
              <a:rPr lang="en-GB" dirty="0"/>
              <a:t>, 2015:164). </a:t>
            </a:r>
            <a:endParaRPr lang="hu-HU" dirty="0"/>
          </a:p>
          <a:p>
            <a:pPr>
              <a:buFontTx/>
              <a:buChar char="-"/>
              <a:defRPr/>
            </a:pPr>
            <a:r>
              <a:rPr lang="en-GB" dirty="0"/>
              <a:t>“</a:t>
            </a:r>
            <a:r>
              <a:rPr lang="en-GB" i="1" dirty="0"/>
              <a:t>a new way of speaking, one that enacts our </a:t>
            </a:r>
            <a:r>
              <a:rPr lang="en-GB" i="1" dirty="0" err="1"/>
              <a:t>interbeing</a:t>
            </a:r>
            <a:r>
              <a:rPr lang="en-GB" i="1" dirty="0"/>
              <a:t> with the earth (…) A style of speech that opens our senses to the </a:t>
            </a:r>
            <a:r>
              <a:rPr lang="en-GB" i="1" dirty="0" err="1"/>
              <a:t>sensous</a:t>
            </a:r>
            <a:r>
              <a:rPr lang="en-GB" dirty="0"/>
              <a:t>” (Abram 2010:3)</a:t>
            </a:r>
            <a:endParaRPr lang="hu-HU" altLang="hu-HU" dirty="0"/>
          </a:p>
          <a:p>
            <a:pPr>
              <a:buFontTx/>
              <a:buChar char="-"/>
              <a:defRPr/>
            </a:pPr>
            <a:r>
              <a:rPr lang="en-GB" dirty="0"/>
              <a:t>to give „salience” to these area, which means it gives it importance and proves its worth for attention. </a:t>
            </a:r>
            <a:endParaRPr lang="hu-HU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dirty="0"/>
              <a:t>“</a:t>
            </a:r>
            <a:r>
              <a:rPr lang="en-GB" i="1" dirty="0"/>
              <a:t>We can be ethical only in relation to something we can see, feel, understand, love, or otherwise have faith in</a:t>
            </a:r>
            <a:r>
              <a:rPr lang="en-GB" dirty="0"/>
              <a:t>” (Aldo Leopold</a:t>
            </a:r>
            <a:endParaRPr lang="hu-HU" alt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>
            <a:extLst>
              <a:ext uri="{FF2B5EF4-FFF2-40B4-BE49-F238E27FC236}">
                <a16:creationId xmlns:a16="http://schemas.microsoft.com/office/drawing/2014/main" id="{85218649-D0CA-4632-9194-F65A9076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63" y="160338"/>
            <a:ext cx="10515600" cy="1325562"/>
          </a:xfrm>
        </p:spPr>
        <p:txBody>
          <a:bodyPr/>
          <a:lstStyle/>
          <a:p>
            <a:r>
              <a:rPr lang="hu-HU" altLang="hu-HU"/>
              <a:t>Re-minding children of nature through language</a:t>
            </a:r>
          </a:p>
        </p:txBody>
      </p:sp>
      <p:sp>
        <p:nvSpPr>
          <p:cNvPr id="15363" name="Tartalom helye 2">
            <a:extLst>
              <a:ext uri="{FF2B5EF4-FFF2-40B4-BE49-F238E27FC236}">
                <a16:creationId xmlns:a16="http://schemas.microsoft.com/office/drawing/2014/main" id="{8D3C54FD-7009-430C-B524-E2D3D4E97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63" y="2060575"/>
            <a:ext cx="10515600" cy="37528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altLang="hu-HU" dirty="0"/>
              <a:t> - </a:t>
            </a:r>
            <a:r>
              <a:rPr lang="hu-HU" altLang="hu-HU" dirty="0" err="1"/>
              <a:t>Through</a:t>
            </a:r>
            <a:r>
              <a:rPr lang="hu-HU" altLang="hu-HU" dirty="0"/>
              <a:t> </a:t>
            </a:r>
            <a:r>
              <a:rPr lang="hu-HU" altLang="hu-HU" dirty="0" err="1"/>
              <a:t>reading</a:t>
            </a:r>
            <a:r>
              <a:rPr lang="hu-HU" altLang="hu-HU" dirty="0"/>
              <a:t> </a:t>
            </a:r>
            <a:r>
              <a:rPr lang="hu-HU" altLang="hu-HU" dirty="0" err="1"/>
              <a:t>poems</a:t>
            </a:r>
            <a:r>
              <a:rPr lang="hu-HU" altLang="hu-HU" dirty="0"/>
              <a:t> : </a:t>
            </a:r>
            <a:r>
              <a:rPr lang="hu-HU" altLang="hu-HU" dirty="0" err="1"/>
              <a:t>Look</a:t>
            </a:r>
            <a:r>
              <a:rPr lang="hu-HU" altLang="hu-HU" dirty="0"/>
              <a:t> </a:t>
            </a:r>
            <a:r>
              <a:rPr lang="hu-HU" altLang="hu-HU" dirty="0" err="1"/>
              <a:t>for</a:t>
            </a:r>
            <a:r>
              <a:rPr lang="hu-HU" altLang="hu-HU" dirty="0"/>
              <a:t> a </a:t>
            </a:r>
            <a:r>
              <a:rPr lang="hu-HU" altLang="hu-HU" dirty="0" err="1"/>
              <a:t>poem</a:t>
            </a:r>
            <a:r>
              <a:rPr lang="hu-HU" altLang="hu-HU" dirty="0"/>
              <a:t> </a:t>
            </a:r>
            <a:r>
              <a:rPr lang="hu-HU" altLang="hu-HU" dirty="0" err="1"/>
              <a:t>from</a:t>
            </a:r>
            <a:r>
              <a:rPr lang="hu-HU" altLang="hu-HU" dirty="0"/>
              <a:t> </a:t>
            </a:r>
            <a:r>
              <a:rPr lang="hu-HU" altLang="hu-HU" dirty="0" err="1"/>
              <a:t>your</a:t>
            </a:r>
            <a:r>
              <a:rPr lang="hu-HU" altLang="hu-HU" dirty="0"/>
              <a:t> </a:t>
            </a:r>
            <a:r>
              <a:rPr lang="hu-HU" altLang="hu-HU" dirty="0" err="1"/>
              <a:t>native</a:t>
            </a:r>
            <a:r>
              <a:rPr lang="hu-HU" altLang="hu-HU" dirty="0"/>
              <a:t> </a:t>
            </a:r>
            <a:r>
              <a:rPr lang="hu-HU" altLang="hu-HU" dirty="0" err="1"/>
              <a:t>language</a:t>
            </a:r>
            <a:r>
              <a:rPr lang="hu-HU" altLang="hu-HU" dirty="0"/>
              <a:t> </a:t>
            </a:r>
            <a:r>
              <a:rPr lang="hu-HU" altLang="hu-HU" dirty="0" err="1"/>
              <a:t>which</a:t>
            </a:r>
            <a:r>
              <a:rPr lang="hu-HU" altLang="hu-HU" dirty="0"/>
              <a:t> </a:t>
            </a:r>
            <a:r>
              <a:rPr lang="hu-HU" altLang="hu-HU" dirty="0" err="1"/>
              <a:t>describes</a:t>
            </a:r>
            <a:r>
              <a:rPr lang="hu-HU" altLang="hu-HU" dirty="0"/>
              <a:t> </a:t>
            </a:r>
            <a:r>
              <a:rPr lang="hu-HU" altLang="hu-HU" dirty="0" err="1"/>
              <a:t>plants</a:t>
            </a:r>
            <a:r>
              <a:rPr lang="hu-HU" altLang="hu-HU" dirty="0"/>
              <a:t>!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altLang="hu-HU" dirty="0"/>
          </a:p>
          <a:p>
            <a:pPr>
              <a:buFontTx/>
              <a:buChar char="-"/>
              <a:defRPr/>
            </a:pPr>
            <a:r>
              <a:rPr lang="hu-HU" altLang="hu-HU" dirty="0" err="1"/>
              <a:t>Through</a:t>
            </a:r>
            <a:r>
              <a:rPr lang="hu-HU" altLang="hu-HU" dirty="0"/>
              <a:t> </a:t>
            </a:r>
            <a:r>
              <a:rPr lang="hu-HU" altLang="hu-HU" dirty="0" err="1"/>
              <a:t>listening</a:t>
            </a:r>
            <a:r>
              <a:rPr lang="hu-HU" altLang="hu-HU" dirty="0"/>
              <a:t> </a:t>
            </a:r>
            <a:r>
              <a:rPr lang="hu-HU" altLang="hu-HU" dirty="0" err="1"/>
              <a:t>to</a:t>
            </a:r>
            <a:r>
              <a:rPr lang="hu-HU" altLang="hu-HU" dirty="0"/>
              <a:t> </a:t>
            </a:r>
            <a:r>
              <a:rPr lang="hu-HU" altLang="hu-HU" dirty="0" err="1"/>
              <a:t>stories</a:t>
            </a:r>
            <a:r>
              <a:rPr lang="hu-HU" altLang="hu-HU" dirty="0"/>
              <a:t> and </a:t>
            </a:r>
            <a:r>
              <a:rPr lang="hu-HU" altLang="hu-HU" dirty="0" err="1"/>
              <a:t>tales</a:t>
            </a:r>
            <a:endParaRPr lang="hu-HU" altLang="hu-H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altLang="hu-HU" dirty="0"/>
          </a:p>
          <a:p>
            <a:pPr>
              <a:buFontTx/>
              <a:buChar char="-"/>
              <a:defRPr/>
            </a:pPr>
            <a:r>
              <a:rPr lang="hu-HU" altLang="hu-HU" dirty="0" err="1"/>
              <a:t>Through</a:t>
            </a:r>
            <a:r>
              <a:rPr lang="hu-HU" altLang="hu-HU" dirty="0"/>
              <a:t> </a:t>
            </a:r>
            <a:r>
              <a:rPr lang="hu-HU" altLang="hu-HU" dirty="0" err="1"/>
              <a:t>writing</a:t>
            </a:r>
            <a:r>
              <a:rPr lang="hu-HU" altLang="hu-HU" dirty="0"/>
              <a:t> and </a:t>
            </a:r>
            <a:r>
              <a:rPr lang="hu-HU" altLang="hu-HU" dirty="0" err="1"/>
              <a:t>perfoming</a:t>
            </a:r>
            <a:endParaRPr lang="hu-HU" alt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>
            <a:extLst>
              <a:ext uri="{FF2B5EF4-FFF2-40B4-BE49-F238E27FC236}">
                <a16:creationId xmlns:a16="http://schemas.microsoft.com/office/drawing/2014/main" id="{CAAED8EF-2A2E-459D-B22F-3D9B9837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63" y="160338"/>
            <a:ext cx="10515600" cy="1325562"/>
          </a:xfrm>
        </p:spPr>
        <p:txBody>
          <a:bodyPr/>
          <a:lstStyle/>
          <a:p>
            <a:r>
              <a:rPr lang="hu-HU" altLang="hu-HU"/>
              <a:t>Task – for a group exercise</a:t>
            </a:r>
          </a:p>
        </p:txBody>
      </p:sp>
      <p:sp>
        <p:nvSpPr>
          <p:cNvPr id="15363" name="Tartalom helye 2">
            <a:extLst>
              <a:ext uri="{FF2B5EF4-FFF2-40B4-BE49-F238E27FC236}">
                <a16:creationId xmlns:a16="http://schemas.microsoft.com/office/drawing/2014/main" id="{CD62565E-7A7C-4D8D-B167-8BBABE776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63" y="1606550"/>
            <a:ext cx="10515600" cy="4206875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hu-HU" altLang="hu-HU" dirty="0" err="1"/>
              <a:t>Find</a:t>
            </a:r>
            <a:r>
              <a:rPr lang="hu-HU" altLang="hu-HU" dirty="0"/>
              <a:t> a </a:t>
            </a:r>
            <a:r>
              <a:rPr lang="hu-HU" altLang="hu-HU" dirty="0" err="1"/>
              <a:t>plant</a:t>
            </a:r>
            <a:r>
              <a:rPr lang="hu-HU" altLang="hu-HU" dirty="0"/>
              <a:t> in </a:t>
            </a:r>
            <a:r>
              <a:rPr lang="hu-HU" altLang="hu-HU" dirty="0" err="1"/>
              <a:t>the</a:t>
            </a:r>
            <a:r>
              <a:rPr lang="hu-HU" altLang="hu-HU" dirty="0"/>
              <a:t> yard </a:t>
            </a:r>
            <a:r>
              <a:rPr lang="hu-HU" altLang="hu-HU" dirty="0" err="1"/>
              <a:t>that</a:t>
            </a:r>
            <a:r>
              <a:rPr lang="hu-HU" altLang="hu-HU" dirty="0"/>
              <a:t> </a:t>
            </a:r>
            <a:r>
              <a:rPr lang="hu-HU" altLang="hu-HU" dirty="0" err="1"/>
              <a:t>draws</a:t>
            </a:r>
            <a:r>
              <a:rPr lang="hu-HU" altLang="hu-HU" dirty="0"/>
              <a:t> </a:t>
            </a:r>
            <a:r>
              <a:rPr lang="hu-HU" altLang="hu-HU" dirty="0" err="1"/>
              <a:t>your</a:t>
            </a:r>
            <a:r>
              <a:rPr lang="hu-HU" altLang="hu-HU" dirty="0"/>
              <a:t> </a:t>
            </a:r>
            <a:r>
              <a:rPr lang="hu-HU" altLang="hu-HU" dirty="0" err="1"/>
              <a:t>attention</a:t>
            </a:r>
            <a:endParaRPr lang="hu-HU" altLang="hu-HU" dirty="0"/>
          </a:p>
          <a:p>
            <a:pPr>
              <a:buFontTx/>
              <a:buChar char="-"/>
              <a:defRPr/>
            </a:pPr>
            <a:r>
              <a:rPr lang="hu-HU" altLang="hu-HU" dirty="0" err="1"/>
              <a:t>Write</a:t>
            </a:r>
            <a:r>
              <a:rPr lang="hu-HU" altLang="hu-HU" dirty="0"/>
              <a:t> a </a:t>
            </a:r>
            <a:r>
              <a:rPr lang="hu-HU" altLang="hu-HU" dirty="0" err="1"/>
              <a:t>poem</a:t>
            </a:r>
            <a:r>
              <a:rPr lang="hu-HU" altLang="hu-HU" dirty="0"/>
              <a:t> </a:t>
            </a:r>
            <a:r>
              <a:rPr lang="hu-HU" altLang="hu-HU" dirty="0" err="1"/>
              <a:t>or</a:t>
            </a:r>
            <a:r>
              <a:rPr lang="hu-HU" altLang="hu-HU" dirty="0"/>
              <a:t> a </a:t>
            </a:r>
            <a:r>
              <a:rPr lang="hu-HU" altLang="hu-HU" dirty="0" err="1"/>
              <a:t>very-very</a:t>
            </a:r>
            <a:r>
              <a:rPr lang="hu-HU" altLang="hu-HU" dirty="0"/>
              <a:t> </a:t>
            </a:r>
            <a:r>
              <a:rPr lang="hu-HU" altLang="hu-HU" dirty="0" err="1"/>
              <a:t>short</a:t>
            </a:r>
            <a:r>
              <a:rPr lang="hu-HU" altLang="hu-HU" dirty="0"/>
              <a:t> story about it. It </a:t>
            </a:r>
            <a:r>
              <a:rPr lang="hu-HU" altLang="hu-HU" dirty="0" err="1"/>
              <a:t>can</a:t>
            </a:r>
            <a:r>
              <a:rPr lang="hu-HU" altLang="hu-HU" dirty="0"/>
              <a:t> be just a </a:t>
            </a:r>
            <a:r>
              <a:rPr lang="hu-HU" altLang="hu-HU" dirty="0" err="1"/>
              <a:t>short</a:t>
            </a:r>
            <a:r>
              <a:rPr lang="hu-HU" altLang="hu-HU" dirty="0"/>
              <a:t> </a:t>
            </a:r>
            <a:r>
              <a:rPr lang="hu-HU" altLang="hu-HU" dirty="0" err="1"/>
              <a:t>one</a:t>
            </a:r>
            <a:r>
              <a:rPr lang="hu-HU" altLang="hu-HU" dirty="0"/>
              <a:t>, </a:t>
            </a:r>
            <a:r>
              <a:rPr lang="hu-HU" altLang="hu-HU" dirty="0" err="1"/>
              <a:t>as</a:t>
            </a:r>
            <a:r>
              <a:rPr lang="hu-HU" altLang="hu-HU" dirty="0"/>
              <a:t> a haiku:</a:t>
            </a:r>
          </a:p>
          <a:p>
            <a:pPr lvl="1">
              <a:buFontTx/>
              <a:buChar char="-"/>
              <a:defRPr/>
            </a:pPr>
            <a:r>
              <a:rPr lang="hu-HU" altLang="hu-HU" dirty="0" err="1"/>
              <a:t>Containing</a:t>
            </a:r>
            <a:r>
              <a:rPr lang="hu-HU" altLang="hu-HU" dirty="0"/>
              <a:t> </a:t>
            </a:r>
            <a:r>
              <a:rPr lang="hu-HU" altLang="hu-HU" dirty="0" err="1"/>
              <a:t>descriptions</a:t>
            </a:r>
            <a:r>
              <a:rPr lang="hu-HU" altLang="hu-HU" dirty="0"/>
              <a:t>, </a:t>
            </a:r>
            <a:r>
              <a:rPr lang="hu-HU" altLang="hu-HU" dirty="0" err="1"/>
              <a:t>sensible</a:t>
            </a:r>
            <a:r>
              <a:rPr lang="hu-HU" altLang="hu-HU" dirty="0"/>
              <a:t> </a:t>
            </a:r>
            <a:r>
              <a:rPr lang="hu-HU" altLang="hu-HU" dirty="0" err="1"/>
              <a:t>experiences</a:t>
            </a:r>
            <a:r>
              <a:rPr lang="hu-HU" altLang="hu-HU" dirty="0"/>
              <a:t> </a:t>
            </a:r>
            <a:r>
              <a:rPr lang="hu-HU" altLang="hu-HU" dirty="0" err="1"/>
              <a:t>regarding</a:t>
            </a:r>
            <a:r>
              <a:rPr lang="hu-HU" altLang="hu-HU" dirty="0"/>
              <a:t>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plant</a:t>
            </a:r>
            <a:endParaRPr lang="hu-HU" altLang="hu-HU" dirty="0"/>
          </a:p>
          <a:p>
            <a:pPr lvl="1">
              <a:buFontTx/>
              <a:buChar char="-"/>
              <a:defRPr/>
            </a:pPr>
            <a:r>
              <a:rPr lang="hu-HU" altLang="hu-HU" dirty="0" err="1"/>
              <a:t>Containing</a:t>
            </a:r>
            <a:r>
              <a:rPr lang="hu-HU" altLang="hu-HU" dirty="0"/>
              <a:t> </a:t>
            </a:r>
            <a:r>
              <a:rPr lang="hu-HU" altLang="hu-HU" dirty="0" err="1"/>
              <a:t>emotions</a:t>
            </a:r>
            <a:r>
              <a:rPr lang="hu-HU" altLang="hu-HU" dirty="0"/>
              <a:t> </a:t>
            </a:r>
            <a:r>
              <a:rPr lang="hu-HU" altLang="hu-HU" dirty="0" err="1"/>
              <a:t>that</a:t>
            </a:r>
            <a:r>
              <a:rPr lang="hu-HU" altLang="hu-HU" dirty="0"/>
              <a:t>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plant</a:t>
            </a:r>
            <a:r>
              <a:rPr lang="hu-HU" altLang="hu-HU" dirty="0"/>
              <a:t> </a:t>
            </a:r>
            <a:r>
              <a:rPr lang="hu-HU" altLang="hu-HU" dirty="0" err="1"/>
              <a:t>draws</a:t>
            </a:r>
            <a:r>
              <a:rPr lang="hu-HU" altLang="hu-HU" dirty="0"/>
              <a:t> </a:t>
            </a:r>
            <a:r>
              <a:rPr lang="hu-HU" altLang="hu-HU" dirty="0" err="1"/>
              <a:t>from</a:t>
            </a:r>
            <a:r>
              <a:rPr lang="hu-HU" altLang="hu-HU" dirty="0"/>
              <a:t> you</a:t>
            </a:r>
          </a:p>
          <a:p>
            <a:pPr marL="914400" lvl="2" indent="0">
              <a:buFont typeface="Arial" panose="020B0604020202020204" pitchFamily="34" charset="0"/>
              <a:buNone/>
              <a:defRPr/>
            </a:pPr>
            <a:endParaRPr lang="hu-HU" altLang="hu-HU" dirty="0"/>
          </a:p>
          <a:p>
            <a:pPr>
              <a:buFontTx/>
              <a:buChar char="-"/>
              <a:defRPr/>
            </a:pPr>
            <a:r>
              <a:rPr lang="hu-HU" altLang="hu-HU" dirty="0" err="1"/>
              <a:t>Share</a:t>
            </a:r>
            <a:r>
              <a:rPr lang="hu-HU" altLang="hu-HU" dirty="0"/>
              <a:t> </a:t>
            </a:r>
            <a:r>
              <a:rPr lang="hu-HU" altLang="hu-HU" dirty="0" err="1"/>
              <a:t>it</a:t>
            </a:r>
            <a:r>
              <a:rPr lang="hu-HU" altLang="hu-HU" dirty="0"/>
              <a:t> in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group</a:t>
            </a:r>
            <a:r>
              <a:rPr lang="hu-HU" altLang="hu-HU" dirty="0"/>
              <a:t> and </a:t>
            </a:r>
            <a:r>
              <a:rPr lang="hu-HU" altLang="hu-HU" dirty="0" err="1"/>
              <a:t>decide</a:t>
            </a:r>
            <a:r>
              <a:rPr lang="hu-HU" altLang="hu-HU" dirty="0"/>
              <a:t> </a:t>
            </a:r>
            <a:r>
              <a:rPr lang="hu-HU" altLang="hu-HU" dirty="0" err="1"/>
              <a:t>with</a:t>
            </a:r>
            <a:r>
              <a:rPr lang="hu-HU" altLang="hu-HU" dirty="0"/>
              <a:t> </a:t>
            </a:r>
            <a:r>
              <a:rPr lang="hu-HU" altLang="hu-HU" dirty="0" err="1"/>
              <a:t>which</a:t>
            </a:r>
            <a:r>
              <a:rPr lang="hu-HU" altLang="hu-HU" dirty="0"/>
              <a:t> </a:t>
            </a:r>
            <a:r>
              <a:rPr lang="hu-HU" altLang="hu-HU" dirty="0" err="1"/>
              <a:t>you</a:t>
            </a:r>
            <a:r>
              <a:rPr lang="hu-HU" altLang="hu-HU" dirty="0"/>
              <a:t> </a:t>
            </a:r>
            <a:r>
              <a:rPr lang="hu-HU" altLang="hu-HU" dirty="0" err="1"/>
              <a:t>work</a:t>
            </a:r>
            <a:r>
              <a:rPr lang="hu-HU" altLang="hu-HU" dirty="0"/>
              <a:t> </a:t>
            </a:r>
            <a:r>
              <a:rPr lang="hu-HU" altLang="hu-HU" dirty="0" err="1"/>
              <a:t>together</a:t>
            </a:r>
            <a:endParaRPr lang="hu-HU" altLang="hu-HU" dirty="0"/>
          </a:p>
          <a:p>
            <a:pPr>
              <a:buFontTx/>
              <a:buChar char="-"/>
              <a:defRPr/>
            </a:pPr>
            <a:r>
              <a:rPr lang="hu-HU" altLang="hu-HU" dirty="0" err="1"/>
              <a:t>Make</a:t>
            </a:r>
            <a:r>
              <a:rPr lang="hu-HU" altLang="hu-HU" dirty="0"/>
              <a:t> a </a:t>
            </a:r>
            <a:r>
              <a:rPr lang="hu-HU" altLang="hu-HU" dirty="0" err="1"/>
              <a:t>picture</a:t>
            </a:r>
            <a:r>
              <a:rPr lang="hu-HU" altLang="hu-HU" dirty="0"/>
              <a:t> / </a:t>
            </a:r>
            <a:r>
              <a:rPr lang="hu-HU" altLang="hu-HU" dirty="0" err="1"/>
              <a:t>set</a:t>
            </a:r>
            <a:r>
              <a:rPr lang="hu-HU" altLang="hu-HU" dirty="0"/>
              <a:t> of </a:t>
            </a:r>
            <a:r>
              <a:rPr lang="hu-HU" altLang="hu-HU" dirty="0" err="1"/>
              <a:t>pictures</a:t>
            </a:r>
            <a:r>
              <a:rPr lang="hu-HU" altLang="hu-HU" dirty="0"/>
              <a:t> </a:t>
            </a:r>
            <a:r>
              <a:rPr lang="hu-HU" altLang="hu-HU" dirty="0" err="1"/>
              <a:t>together</a:t>
            </a:r>
            <a:r>
              <a:rPr lang="hu-HU" altLang="hu-HU" dirty="0"/>
              <a:t> about </a:t>
            </a:r>
            <a:r>
              <a:rPr lang="hu-HU" altLang="hu-HU" dirty="0" err="1"/>
              <a:t>your</a:t>
            </a:r>
            <a:r>
              <a:rPr lang="hu-HU" altLang="hu-HU" dirty="0"/>
              <a:t> </a:t>
            </a:r>
            <a:r>
              <a:rPr lang="hu-HU" altLang="hu-HU" dirty="0" err="1"/>
              <a:t>poem</a:t>
            </a:r>
            <a:r>
              <a:rPr lang="hu-HU" altLang="hu-HU" dirty="0"/>
              <a:t> </a:t>
            </a:r>
            <a:r>
              <a:rPr lang="hu-HU" altLang="hu-HU" dirty="0" err="1"/>
              <a:t>or</a:t>
            </a:r>
            <a:r>
              <a:rPr lang="hu-HU" altLang="hu-HU" dirty="0"/>
              <a:t> story </a:t>
            </a:r>
            <a:r>
              <a:rPr lang="hu-HU" altLang="hu-HU" dirty="0" err="1"/>
              <a:t>for</a:t>
            </a:r>
            <a:r>
              <a:rPr lang="hu-HU" altLang="hu-HU" dirty="0"/>
              <a:t>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kamishibai</a:t>
            </a:r>
            <a:endParaRPr lang="hu-HU" altLang="hu-HU" dirty="0"/>
          </a:p>
          <a:p>
            <a:pPr>
              <a:buFontTx/>
              <a:buChar char="-"/>
              <a:defRPr/>
            </a:pPr>
            <a:r>
              <a:rPr lang="hu-HU" altLang="hu-HU" dirty="0" err="1"/>
              <a:t>Present</a:t>
            </a:r>
            <a:r>
              <a:rPr lang="hu-HU" altLang="hu-HU" dirty="0"/>
              <a:t> it to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group</a:t>
            </a:r>
            <a:endParaRPr lang="hu-HU" altLang="hu-H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alt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C5B3F80ABD945B5AFF69AA8B777F3" ma:contentTypeVersion="14" ma:contentTypeDescription="Create a new document." ma:contentTypeScope="" ma:versionID="3c81b399446c0ac7d9448eb075e3931e">
  <xsd:schema xmlns:xsd="http://www.w3.org/2001/XMLSchema" xmlns:xs="http://www.w3.org/2001/XMLSchema" xmlns:p="http://schemas.microsoft.com/office/2006/metadata/properties" xmlns:ns3="fe2e9dac-6906-488a-9236-b99661f447f1" xmlns:ns4="f9fcb4a2-15e3-44a6-af8d-3b111fa4b9a9" targetNamespace="http://schemas.microsoft.com/office/2006/metadata/properties" ma:root="true" ma:fieldsID="bb31fec219b9a16a04d8f1ff563ad241" ns3:_="" ns4:_="">
    <xsd:import namespace="fe2e9dac-6906-488a-9236-b99661f447f1"/>
    <xsd:import namespace="f9fcb4a2-15e3-44a6-af8d-3b111fa4b9a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2e9dac-6906-488a-9236-b99661f447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cb4a2-15e3-44a6-af8d-3b111fa4b9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9DF127-66F2-47E4-AC48-6C1047233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2e9dac-6906-488a-9236-b99661f447f1"/>
    <ds:schemaRef ds:uri="f9fcb4a2-15e3-44a6-af8d-3b111fa4b9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952DD1-7DB9-4DC5-8D01-9BABED559C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C8305A-450E-4504-A893-259D5D757380}">
  <ds:schemaRefs>
    <ds:schemaRef ds:uri="fe2e9dac-6906-488a-9236-b99661f447f1"/>
    <ds:schemaRef ds:uri="http://schemas.microsoft.com/office/infopath/2007/PartnerControls"/>
    <ds:schemaRef ds:uri="http://purl.org/dc/dcmitype/"/>
    <ds:schemaRef ds:uri="f9fcb4a2-15e3-44a6-af8d-3b111fa4b9a9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</TotalTime>
  <Words>481</Words>
  <Application>Microsoft Office PowerPoint</Application>
  <PresentationFormat>Widescreen</PresentationFormat>
  <Paragraphs>46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Arial</vt:lpstr>
      <vt:lpstr>Calibri Light</vt:lpstr>
      <vt:lpstr>Roboto</vt:lpstr>
      <vt:lpstr>Office-téma</vt:lpstr>
      <vt:lpstr>We are also here!</vt:lpstr>
      <vt:lpstr>What is our picture of plants?</vt:lpstr>
      <vt:lpstr>If you thought plants are immobile, look at this video of a moving Oenothera biennis:</vt:lpstr>
      <vt:lpstr>If you thought plants are inactive and non-reactive, check out this video of a mimosa:</vt:lpstr>
      <vt:lpstr>Our language on plants matter</vt:lpstr>
      <vt:lpstr>Re-minding</vt:lpstr>
      <vt:lpstr>Re-minding children of nature through language</vt:lpstr>
      <vt:lpstr>Task – for a group 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Játszani is engedd!</dc:title>
  <dc:creator>Suhajda Virág</dc:creator>
  <cp:lastModifiedBy>CONIBERE, Kelly</cp:lastModifiedBy>
  <cp:revision>64</cp:revision>
  <dcterms:created xsi:type="dcterms:W3CDTF">2018-08-13T16:15:04Z</dcterms:created>
  <dcterms:modified xsi:type="dcterms:W3CDTF">2022-09-06T11:53:40Z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0x010100E9DC5B3F80ABD945B5AFF69AA8B777F3</vt:lpwstr>
  </property>
</Properties>
</file>